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7CDA2-48D0-DC1F-4B9B-B52BEC91DC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1A78893-E5A1-63ED-723D-3C11B85E94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7F1BA8-4F57-4980-5FCD-E77B93A2D839}"/>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5" name="Footer Placeholder 4">
            <a:extLst>
              <a:ext uri="{FF2B5EF4-FFF2-40B4-BE49-F238E27FC236}">
                <a16:creationId xmlns:a16="http://schemas.microsoft.com/office/drawing/2014/main" id="{F448A2C8-C31D-460B-1955-3D9A547E0B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031828-42D9-D01F-A36E-F36607C81CD9}"/>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118728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BE5C1-7EF3-923C-42E6-08A373E07A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8BD43A-89D2-99E5-B447-1C502284E4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00495-0152-AA37-6C68-C06064719537}"/>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5" name="Footer Placeholder 4">
            <a:extLst>
              <a:ext uri="{FF2B5EF4-FFF2-40B4-BE49-F238E27FC236}">
                <a16:creationId xmlns:a16="http://schemas.microsoft.com/office/drawing/2014/main" id="{026A26D5-1023-B95B-C78C-A7D74CB22A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C6353C-0B08-2CD5-24EC-9CC02F2A0161}"/>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10915657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A40B011-5B47-029B-B479-657D5480F54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307A7A5-B455-48A4-4D32-C48703F54A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67D141-A9D2-5A1F-BC46-43291D7555F8}"/>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5" name="Footer Placeholder 4">
            <a:extLst>
              <a:ext uri="{FF2B5EF4-FFF2-40B4-BE49-F238E27FC236}">
                <a16:creationId xmlns:a16="http://schemas.microsoft.com/office/drawing/2014/main" id="{D326AABA-A54E-EF98-B9F7-444EA46FCE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F4309F-3D4B-554F-C6C2-35D5A388E768}"/>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1909358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DCEC84-83D7-75DB-12D6-0267EFEF67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F54433-956D-5285-61DF-19AA52FD8E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3E47A2-2567-9286-7749-75E8CCD9A525}"/>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5" name="Footer Placeholder 4">
            <a:extLst>
              <a:ext uri="{FF2B5EF4-FFF2-40B4-BE49-F238E27FC236}">
                <a16:creationId xmlns:a16="http://schemas.microsoft.com/office/drawing/2014/main" id="{0667CDFB-4148-61D6-5FC5-E5DF74F80F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5DFA62-DA9F-E86A-1A21-275D36832D65}"/>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22540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F3E92-2E08-F5CE-5DDA-F2D805D6F5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36593F-4339-8887-5CB6-263337E254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2BE967-755E-FBEE-EC84-8DD41FE74923}"/>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5" name="Footer Placeholder 4">
            <a:extLst>
              <a:ext uri="{FF2B5EF4-FFF2-40B4-BE49-F238E27FC236}">
                <a16:creationId xmlns:a16="http://schemas.microsoft.com/office/drawing/2014/main" id="{B35AA6C3-06CD-03DC-4AA1-8DFA142ACF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416C41-52FF-1A6D-941E-0D7C1B5FD04C}"/>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3625704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507CC-C07B-70C2-A1D9-89FFC92B90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3449EBD-D226-685B-7747-919196F7488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D81023-EFA1-27FE-4A21-6B3CFD0596D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8E9412-A0D9-D13E-AED8-242BED473B4B}"/>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6" name="Footer Placeholder 5">
            <a:extLst>
              <a:ext uri="{FF2B5EF4-FFF2-40B4-BE49-F238E27FC236}">
                <a16:creationId xmlns:a16="http://schemas.microsoft.com/office/drawing/2014/main" id="{8831CC56-1345-2B22-5077-8CCD2BFFE7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E2C15F-6204-AEBF-0B72-165A78E3885B}"/>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40659619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7A4C6-5E3A-9A36-476E-C0A3F95CDD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CEA8DBE-F6A5-2A0E-01E5-4627D0B6FD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F2CBE-4000-E3EB-A368-6AF4484F58B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0AC9A77-497E-31F2-734C-02300FE36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7C1C1CF-1D8E-895D-5844-B977E8CE9E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8C5ED0-FA1F-3FF8-7B8D-9E90DAA8FB1F}"/>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8" name="Footer Placeholder 7">
            <a:extLst>
              <a:ext uri="{FF2B5EF4-FFF2-40B4-BE49-F238E27FC236}">
                <a16:creationId xmlns:a16="http://schemas.microsoft.com/office/drawing/2014/main" id="{17926151-FE8A-D17A-E948-DE79D433777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F6F12E-7E40-D77D-8E67-00B1B22C312F}"/>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3803598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4599F-935D-941B-9557-3B5D3617F28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3143EA-E6F1-572F-33D1-3236764CA3D4}"/>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4" name="Footer Placeholder 3">
            <a:extLst>
              <a:ext uri="{FF2B5EF4-FFF2-40B4-BE49-F238E27FC236}">
                <a16:creationId xmlns:a16="http://schemas.microsoft.com/office/drawing/2014/main" id="{FE71E725-783B-C3F5-43CB-8351D2A2E28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8E3A00-CA97-FF69-388E-93FDF8DDBA7E}"/>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3399439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CA196D-7936-0B2B-18A4-85F13AEDFDF6}"/>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3" name="Footer Placeholder 2">
            <a:extLst>
              <a:ext uri="{FF2B5EF4-FFF2-40B4-BE49-F238E27FC236}">
                <a16:creationId xmlns:a16="http://schemas.microsoft.com/office/drawing/2014/main" id="{CC5A9F46-085B-2782-D9BB-CA6E80302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4362F88-575B-C0A3-E331-549535FA2AE7}"/>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616765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B79E7-A603-7DE3-492F-B28748336F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BE71F1-A783-D12C-6277-B79E8AAC40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1F1905-0D60-5677-B66A-007AC245B3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FE26C1-6462-956E-BADB-491D51DB5C97}"/>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6" name="Footer Placeholder 5">
            <a:extLst>
              <a:ext uri="{FF2B5EF4-FFF2-40B4-BE49-F238E27FC236}">
                <a16:creationId xmlns:a16="http://schemas.microsoft.com/office/drawing/2014/main" id="{8E62DD6A-89EA-2EEB-A4E8-92EFE69D85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C7A3F9-1E93-7887-3D1A-90A10AC15D6F}"/>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251271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00889-3931-9706-12AB-FF72979AC8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1C59DFD-51E4-18B6-E6BA-54C0369825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E587F51-35F2-77C8-0890-0F6C9E9DC8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B03D99-3CC1-C64C-79C3-4C301279626B}"/>
              </a:ext>
            </a:extLst>
          </p:cNvPr>
          <p:cNvSpPr>
            <a:spLocks noGrp="1"/>
          </p:cNvSpPr>
          <p:nvPr>
            <p:ph type="dt" sz="half" idx="10"/>
          </p:nvPr>
        </p:nvSpPr>
        <p:spPr/>
        <p:txBody>
          <a:bodyPr/>
          <a:lstStyle/>
          <a:p>
            <a:fld id="{6FC8E225-F494-4AE0-AB86-E731C6C7FE71}" type="datetimeFigureOut">
              <a:rPr lang="en-US" smtClean="0"/>
              <a:t>10/27/2025</a:t>
            </a:fld>
            <a:endParaRPr lang="en-US"/>
          </a:p>
        </p:txBody>
      </p:sp>
      <p:sp>
        <p:nvSpPr>
          <p:cNvPr id="6" name="Footer Placeholder 5">
            <a:extLst>
              <a:ext uri="{FF2B5EF4-FFF2-40B4-BE49-F238E27FC236}">
                <a16:creationId xmlns:a16="http://schemas.microsoft.com/office/drawing/2014/main" id="{2B8F6BBD-1FD4-027F-E20F-44D359FBDD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FBD7B2-C4EA-AB22-B5AF-FA7783835BA2}"/>
              </a:ext>
            </a:extLst>
          </p:cNvPr>
          <p:cNvSpPr>
            <a:spLocks noGrp="1"/>
          </p:cNvSpPr>
          <p:nvPr>
            <p:ph type="sldNum" sz="quarter" idx="12"/>
          </p:nvPr>
        </p:nvSpPr>
        <p:spPr/>
        <p:txBody>
          <a:bodyPr/>
          <a:lstStyle/>
          <a:p>
            <a:fld id="{8348DDE7-BE30-43E3-9DC1-BB13C450A046}" type="slidenum">
              <a:rPr lang="en-US" smtClean="0"/>
              <a:t>‹#›</a:t>
            </a:fld>
            <a:endParaRPr lang="en-US"/>
          </a:p>
        </p:txBody>
      </p:sp>
    </p:spTree>
    <p:extLst>
      <p:ext uri="{BB962C8B-B14F-4D97-AF65-F5344CB8AC3E}">
        <p14:creationId xmlns:p14="http://schemas.microsoft.com/office/powerpoint/2010/main" val="3263972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53002C-787B-0FBB-D5EE-120D4B0142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B3FFC2E-E457-7A32-8672-315E0CDC4E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FC4780-0E87-2C19-4B58-2637353235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8E225-F494-4AE0-AB86-E731C6C7FE71}" type="datetimeFigureOut">
              <a:rPr lang="en-US" smtClean="0"/>
              <a:t>10/27/2025</a:t>
            </a:fld>
            <a:endParaRPr lang="en-US"/>
          </a:p>
        </p:txBody>
      </p:sp>
      <p:sp>
        <p:nvSpPr>
          <p:cNvPr id="5" name="Footer Placeholder 4">
            <a:extLst>
              <a:ext uri="{FF2B5EF4-FFF2-40B4-BE49-F238E27FC236}">
                <a16:creationId xmlns:a16="http://schemas.microsoft.com/office/drawing/2014/main" id="{3B8B14EF-886E-19DA-6A28-E6863CA470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2A5DE6-1F79-29C4-8930-E5949DD267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8DDE7-BE30-43E3-9DC1-BB13C450A046}" type="slidenum">
              <a:rPr lang="en-US" smtClean="0"/>
              <a:t>‹#›</a:t>
            </a:fld>
            <a:endParaRPr lang="en-US"/>
          </a:p>
        </p:txBody>
      </p:sp>
    </p:spTree>
    <p:extLst>
      <p:ext uri="{BB962C8B-B14F-4D97-AF65-F5344CB8AC3E}">
        <p14:creationId xmlns:p14="http://schemas.microsoft.com/office/powerpoint/2010/main" val="2709116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cvc.gov.in/vaw.html" TargetMode="External"/><Relationship Id="rId2" Type="http://schemas.openxmlformats.org/officeDocument/2006/relationships/hyperlink" Target="https://pledge.cvc.nic.in/"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F468E-9E63-1213-BE13-09A974A7CB3A}"/>
              </a:ext>
            </a:extLst>
          </p:cNvPr>
          <p:cNvSpPr>
            <a:spLocks noGrp="1"/>
          </p:cNvSpPr>
          <p:nvPr>
            <p:ph type="ctrTitle"/>
          </p:nvPr>
        </p:nvSpPr>
        <p:spPr/>
        <p:txBody>
          <a:bodyPr>
            <a:normAutofit/>
          </a:bodyPr>
          <a:lstStyle/>
          <a:p>
            <a:r>
              <a:rPr lang="en-IN" sz="3200" b="1" u="sng"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Vigilance Awareness Week for the year 2025</a:t>
            </a:r>
            <a:endParaRPr lang="en-US" sz="3200" dirty="0"/>
          </a:p>
        </p:txBody>
      </p:sp>
      <p:sp>
        <p:nvSpPr>
          <p:cNvPr id="3" name="Subtitle 2">
            <a:extLst>
              <a:ext uri="{FF2B5EF4-FFF2-40B4-BE49-F238E27FC236}">
                <a16:creationId xmlns:a16="http://schemas.microsoft.com/office/drawing/2014/main" id="{A35BE651-E5ED-F1BD-CD79-37608661BF02}"/>
              </a:ext>
            </a:extLst>
          </p:cNvPr>
          <p:cNvSpPr>
            <a:spLocks noGrp="1"/>
          </p:cNvSpPr>
          <p:nvPr>
            <p:ph type="subTitle" idx="1"/>
          </p:nvPr>
        </p:nvSpPr>
        <p:spPr/>
        <p:txBody>
          <a:bodyPr>
            <a:normAutofit/>
          </a:bodyPr>
          <a:lstStyle/>
          <a:p>
            <a:r>
              <a:rPr lang="en-US" sz="3200" dirty="0">
                <a:effectLst/>
                <a:latin typeface="Calibri" panose="020F0502020204030204" pitchFamily="34" charset="0"/>
                <a:ea typeface="Calibri" panose="020F0502020204030204" pitchFamily="34" charset="0"/>
                <a:cs typeface="Times New Roman" panose="02020603050405020304" pitchFamily="18" charset="0"/>
              </a:rPr>
              <a:t>"</a:t>
            </a:r>
            <a:r>
              <a:rPr lang="en-US" sz="3200" b="1" dirty="0">
                <a:effectLst/>
                <a:latin typeface="Calibri" panose="020F0502020204030204" pitchFamily="34" charset="0"/>
                <a:ea typeface="Calibri" panose="020F0502020204030204" pitchFamily="34" charset="0"/>
                <a:cs typeface="Times New Roman" panose="02020603050405020304" pitchFamily="18" charset="0"/>
              </a:rPr>
              <a:t>Vigilance: Our Shared Responsibility</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3200" dirty="0"/>
          </a:p>
        </p:txBody>
      </p:sp>
    </p:spTree>
    <p:extLst>
      <p:ext uri="{BB962C8B-B14F-4D97-AF65-F5344CB8AC3E}">
        <p14:creationId xmlns:p14="http://schemas.microsoft.com/office/powerpoint/2010/main" val="1403862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C940B-EE29-19BB-CC9D-F148564CACB0}"/>
              </a:ext>
            </a:extLst>
          </p:cNvPr>
          <p:cNvSpPr>
            <a:spLocks noGrp="1"/>
          </p:cNvSpPr>
          <p:nvPr>
            <p:ph type="title"/>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Vigilance: Our Shared Responsibility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47FF6223-0A28-A532-FE02-01668C635B15}"/>
              </a:ext>
            </a:extLst>
          </p:cNvPr>
          <p:cNvSpPr>
            <a:spLocks noGrp="1"/>
          </p:cNvSpPr>
          <p:nvPr>
            <p:ph idx="1"/>
          </p:nvPr>
        </p:nvSpPr>
        <p:spPr/>
        <p:txBody>
          <a:bodyPr/>
          <a:lstStyle/>
          <a:p>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 Vigilance Awareness Week (VAW) 2025, organized by the Central Vigilance Commission (CVC), will be observed from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October 27 to November 2, 2025</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with the theme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Vigilance: Our Shared Responsibility</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The associated campaign runs from August 18 to November 17, 2025. A central feature of the public awareness initiative is the online e-pledge, encouraging citizens to commit to honesty and integrity in all aspects of life. </a:t>
            </a:r>
          </a:p>
          <a:p>
            <a:endParaRPr lang="en-US" dirty="0"/>
          </a:p>
        </p:txBody>
      </p:sp>
    </p:spTree>
    <p:extLst>
      <p:ext uri="{BB962C8B-B14F-4D97-AF65-F5344CB8AC3E}">
        <p14:creationId xmlns:p14="http://schemas.microsoft.com/office/powerpoint/2010/main" val="54753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1C8933-A9AC-0486-761F-D875A9252CCF}"/>
              </a:ext>
            </a:extLst>
          </p:cNvPr>
          <p:cNvSpPr>
            <a:spLocks noGrp="1"/>
          </p:cNvSpPr>
          <p:nvPr>
            <p:ph type="title"/>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Vigilance: Our Shared Responsibility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06171C27-9F42-98CF-EF01-02E5B7BDC3EE}"/>
              </a:ext>
            </a:extLst>
          </p:cNvPr>
          <p:cNvSpPr>
            <a:spLocks noGrp="1"/>
          </p:cNvSpPr>
          <p:nvPr>
            <p:ph idx="1"/>
          </p:nvPr>
        </p:nvSpPr>
        <p:spPr/>
        <p:txBody>
          <a:bodyPr/>
          <a:lstStyle/>
          <a:p>
            <a:pPr>
              <a:lnSpc>
                <a:spcPct val="107000"/>
              </a:lnSpc>
              <a:spcAft>
                <a:spcPts val="800"/>
              </a:spcAft>
            </a:pPr>
            <a:r>
              <a:rPr lang="en-US" sz="1800" b="1" kern="1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Key aspects of Vigilance Awareness Week 2025</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Theme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theme "Vigilance: Our Shared Responsibility" highlights that fighting corruption requires the collective efforts of everyone, including the government, citizens, and the private sector.</a:t>
            </a:r>
          </a:p>
          <a:p>
            <a:pPr marL="342900" lvl="0" indent="-342900">
              <a:lnSpc>
                <a:spcPct val="107000"/>
              </a:lnSpc>
              <a:spcAft>
                <a:spcPts val="800"/>
              </a:spcAft>
              <a:buSzPts val="1000"/>
              <a:buFont typeface="Symbol" panose="05050102010706020507" pitchFamily="18" charset="2"/>
              <a:buChar char=""/>
              <a:tabLst>
                <a:tab pos="457200" algn="l"/>
              </a:tabLs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Preventive vigilance campaign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Before VAW 2025, the CVC has instructed ministries and organizations to conduct a three-month campaign focusing on areas like disposing of pending cases and complaints, capacity building, asset management, and digital initiatives.</a:t>
            </a:r>
          </a:p>
          <a:p>
            <a:pPr marL="342900" lvl="0" indent="-342900">
              <a:lnSpc>
                <a:spcPct val="107000"/>
              </a:lnSpc>
              <a:spcAft>
                <a:spcPts val="800"/>
              </a:spcAft>
              <a:buSzPts val="1000"/>
              <a:buFont typeface="Symbol" panose="05050102010706020507" pitchFamily="18" charset="2"/>
              <a:buChar char=""/>
              <a:tabLst>
                <a:tab pos="457200" algn="l"/>
              </a:tabLs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Outreach activities for the public</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Activities such as "Awareness Gram </a:t>
            </a:r>
            <a:r>
              <a:rPr lang="en-US" sz="1800" kern="100" dirty="0" err="1">
                <a:effectLst/>
                <a:latin typeface="Calibri" panose="020F0502020204030204" pitchFamily="34" charset="0"/>
                <a:ea typeface="Calibri" panose="020F0502020204030204" pitchFamily="34" charset="0"/>
                <a:cs typeface="Times New Roman" panose="02020603050405020304" pitchFamily="18" charset="0"/>
              </a:rPr>
              <a:t>Sabhas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in rural areas, grievance redressal camps by customer-focused organizations, visibility campaigns like walkathons, and the use of digital and social media are planned to engage citizens. </a:t>
            </a:r>
          </a:p>
        </p:txBody>
      </p:sp>
    </p:spTree>
    <p:extLst>
      <p:ext uri="{BB962C8B-B14F-4D97-AF65-F5344CB8AC3E}">
        <p14:creationId xmlns:p14="http://schemas.microsoft.com/office/powerpoint/2010/main" val="3157115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FC73-BCA8-508F-4E52-B32301CB049B}"/>
              </a:ext>
            </a:extLst>
          </p:cNvPr>
          <p:cNvSpPr>
            <a:spLocks noGrp="1"/>
          </p:cNvSpPr>
          <p:nvPr>
            <p:ph type="title"/>
          </p:nvPr>
        </p:nvSpPr>
        <p:spPr/>
        <p:txBody>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Vigilance: Our Shared Responsibility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57B5882B-C55E-A4D8-FA98-D101C103BBB6}"/>
              </a:ext>
            </a:extLst>
          </p:cNvPr>
          <p:cNvSpPr>
            <a:spLocks noGrp="1"/>
          </p:cNvSpPr>
          <p:nvPr>
            <p:ph idx="1"/>
          </p:nvPr>
        </p:nvSpPr>
        <p:spPr/>
        <p:txBody>
          <a:bodyPr>
            <a:normAutofit fontScale="85000" lnSpcReduction="20000"/>
          </a:bodyPr>
          <a:lstStyle/>
          <a:p>
            <a:pPr>
              <a:lnSpc>
                <a:spcPct val="107000"/>
              </a:lnSpc>
              <a:spcAft>
                <a:spcPts val="800"/>
              </a:spcAft>
            </a:pPr>
            <a:r>
              <a:rPr lang="en-US" sz="1800" b="1" kern="1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The e-pledge initiative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The e-pledge is an online "Integrity Pledge" that encourages citizens to commit to ethical conduct. </a:t>
            </a:r>
          </a:p>
          <a:p>
            <a:pPr>
              <a:lnSpc>
                <a:spcPct val="107000"/>
              </a:lnSpc>
              <a:spcAft>
                <a:spcPts val="800"/>
              </a:spcAft>
            </a:pPr>
            <a:r>
              <a:rPr lang="en-US" sz="1800" b="1" kern="1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The Integrity Pledge for citizens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By taking the Integrity Pledge, citizens commit to: </a:t>
            </a:r>
          </a:p>
          <a:p>
            <a:pPr marL="34290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Following the rule of law in all aspects of life.</a:t>
            </a:r>
          </a:p>
          <a:p>
            <a:pPr marL="34290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Neither giving nor accepting bribes.</a:t>
            </a:r>
          </a:p>
          <a:p>
            <a:pPr marL="34290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Performing all tasks in an honest and transparent manner.</a:t>
            </a:r>
          </a:p>
          <a:p>
            <a:pPr marL="34290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Acting in the public interest.</a:t>
            </a:r>
          </a:p>
          <a:p>
            <a:pPr marL="34290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Leading by example and exhibiting integrity in personal behavior.</a:t>
            </a:r>
          </a:p>
          <a:p>
            <a:pPr marL="342900" lvl="0" indent="-342900">
              <a:lnSpc>
                <a:spcPct val="107000"/>
              </a:lnSpc>
              <a:spcAft>
                <a:spcPts val="800"/>
              </a:spcAft>
              <a:buSzPts val="1000"/>
              <a:buFont typeface="Symbol" panose="05050102010706020507" pitchFamily="18" charset="2"/>
              <a:buChar char=""/>
              <a:tabLst>
                <a:tab pos="457200" algn="l"/>
              </a:tabLs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Reporting any incident of corruption to the appropriate authorities. </a:t>
            </a:r>
          </a:p>
          <a:p>
            <a:endParaRPr lang="en-US" dirty="0"/>
          </a:p>
        </p:txBody>
      </p:sp>
    </p:spTree>
    <p:extLst>
      <p:ext uri="{BB962C8B-B14F-4D97-AF65-F5344CB8AC3E}">
        <p14:creationId xmlns:p14="http://schemas.microsoft.com/office/powerpoint/2010/main" val="833870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F5B77-C352-392C-AEB9-1E3EFF510CA6}"/>
              </a:ext>
            </a:extLst>
          </p:cNvPr>
          <p:cNvSpPr>
            <a:spLocks noGrp="1"/>
          </p:cNvSpPr>
          <p:nvPr>
            <p:ph type="title"/>
          </p:nvPr>
        </p:nvSpPr>
        <p:spPr/>
        <p:txBody>
          <a:bodyPr>
            <a:norm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Vigilance: Our Shared Responsibility</a:t>
            </a:r>
            <a:r>
              <a:rPr lang="en-US"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p>
        </p:txBody>
      </p:sp>
      <p:sp>
        <p:nvSpPr>
          <p:cNvPr id="3" name="Content Placeholder 2">
            <a:extLst>
              <a:ext uri="{FF2B5EF4-FFF2-40B4-BE49-F238E27FC236}">
                <a16:creationId xmlns:a16="http://schemas.microsoft.com/office/drawing/2014/main" id="{DD68F597-3EFF-0634-18B5-268616C0D3B2}"/>
              </a:ext>
            </a:extLst>
          </p:cNvPr>
          <p:cNvSpPr>
            <a:spLocks noGrp="1"/>
          </p:cNvSpPr>
          <p:nvPr>
            <p:ph idx="1"/>
          </p:nvPr>
        </p:nvSpPr>
        <p:spPr/>
        <p:txBody>
          <a:bodyPr/>
          <a:lstStyle/>
          <a:p>
            <a:pPr>
              <a:lnSpc>
                <a:spcPct val="107000"/>
              </a:lnSpc>
              <a:spcAft>
                <a:spcPts val="800"/>
              </a:spcAft>
            </a:pPr>
            <a:r>
              <a:rPr lang="en-US" sz="1800" b="1" kern="1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How the public can participate</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Citizens can take the e-pledge on the official CVC website or the MyGov pledge platform. The pledge for citizens includes commitments to follow the law, reject bribes, act honestly and transparently in the public interest, lead by example, and report corruption. </a:t>
            </a:r>
          </a:p>
          <a:p>
            <a:pPr>
              <a:lnSpc>
                <a:spcPct val="107000"/>
              </a:lnSpc>
              <a:spcAft>
                <a:spcPts val="800"/>
              </a:spcAft>
            </a:pPr>
            <a:r>
              <a:rPr lang="en-US" sz="1800" b="1" kern="100" dirty="0">
                <a:solidFill>
                  <a:srgbClr val="2F5597"/>
                </a:solidFill>
                <a:effectLst/>
                <a:latin typeface="Calibri" panose="020F0502020204030204" pitchFamily="34" charset="0"/>
                <a:ea typeface="Calibri" panose="020F0502020204030204" pitchFamily="34" charset="0"/>
                <a:cs typeface="Times New Roman" panose="02020603050405020304" pitchFamily="18" charset="0"/>
              </a:rPr>
              <a:t>How to spread awareness</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Citizens can promote the CVC's anti-corruption message and encourage participation in the e-pledge by using social media with the handles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@CVCIndia</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and </a:t>
            </a:r>
            <a:r>
              <a:rPr lang="en-US" sz="1800" b="1" kern="100" dirty="0" err="1">
                <a:effectLst/>
                <a:latin typeface="Calibri" panose="020F0502020204030204" pitchFamily="34" charset="0"/>
                <a:ea typeface="Calibri" panose="020F0502020204030204" pitchFamily="34" charset="0"/>
                <a:cs typeface="Times New Roman" panose="02020603050405020304" pitchFamily="18" charset="0"/>
              </a:rPr>
              <a:t>CVCofindia</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website: </a:t>
            </a:r>
            <a:r>
              <a:rPr lang="en-IN"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https://pledge.cvc.nic.in/</a:t>
            </a:r>
            <a:r>
              <a:rPr lang="en-IN"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encouraging others to take the pledge, and volunteering in community programs. </a:t>
            </a:r>
          </a:p>
          <a:p>
            <a:pPr>
              <a:lnSpc>
                <a:spcPct val="107000"/>
              </a:lnSpc>
              <a:spcAft>
                <a:spcPts val="800"/>
              </a:spcAft>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Please refer CVC website for details - </a:t>
            </a:r>
            <a:r>
              <a:rPr lang="en-US" sz="1800" u="sng" kern="100"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https://cvc.gov.in/vaw.html</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2839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1F2C61-B4D8-736C-7AA8-663D9E775AF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751" y="294865"/>
            <a:ext cx="4458322" cy="5868219"/>
          </a:xfrm>
          <a:prstGeom prst="rect">
            <a:avLst/>
          </a:prstGeom>
        </p:spPr>
      </p:pic>
      <p:pic>
        <p:nvPicPr>
          <p:cNvPr id="7" name="Picture 6">
            <a:extLst>
              <a:ext uri="{FF2B5EF4-FFF2-40B4-BE49-F238E27FC236}">
                <a16:creationId xmlns:a16="http://schemas.microsoft.com/office/drawing/2014/main" id="{05CEB23C-DCC5-93C2-E0B3-B35DD9BE125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00504" y="294865"/>
            <a:ext cx="4591691" cy="5953956"/>
          </a:xfrm>
          <a:prstGeom prst="rect">
            <a:avLst/>
          </a:prstGeom>
        </p:spPr>
      </p:pic>
    </p:spTree>
    <p:extLst>
      <p:ext uri="{BB962C8B-B14F-4D97-AF65-F5344CB8AC3E}">
        <p14:creationId xmlns:p14="http://schemas.microsoft.com/office/powerpoint/2010/main" val="3107473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1329876-D650-50F6-E9C2-F3D1CF3323D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9681" y="447259"/>
            <a:ext cx="4572638" cy="5963482"/>
          </a:xfrm>
          <a:prstGeom prst="rect">
            <a:avLst/>
          </a:prstGeom>
        </p:spPr>
      </p:pic>
    </p:spTree>
    <p:extLst>
      <p:ext uri="{BB962C8B-B14F-4D97-AF65-F5344CB8AC3E}">
        <p14:creationId xmlns:p14="http://schemas.microsoft.com/office/powerpoint/2010/main" val="7562295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460</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Symbol</vt:lpstr>
      <vt:lpstr>Office Theme</vt:lpstr>
      <vt:lpstr>Vigilance Awareness Week for the year 2025</vt:lpstr>
      <vt:lpstr>"Vigilance: Our Shared Responsibility". </vt:lpstr>
      <vt:lpstr>"Vigilance: Our Shared Responsibility". </vt:lpstr>
      <vt:lpstr>"Vigilance: Our Shared Responsibility". </vt:lpstr>
      <vt:lpstr>"Vigilance: Our Shared Responsibility".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INST</dc:creator>
  <cp:lastModifiedBy>INST</cp:lastModifiedBy>
  <cp:revision>2</cp:revision>
  <dcterms:created xsi:type="dcterms:W3CDTF">2025-10-27T07:15:56Z</dcterms:created>
  <dcterms:modified xsi:type="dcterms:W3CDTF">2025-10-27T07:31:23Z</dcterms:modified>
</cp:coreProperties>
</file>